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"/>
  </p:notesMasterIdLst>
  <p:sldIdLst>
    <p:sldId id="298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0000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62" d="100"/>
          <a:sy n="62" d="100"/>
        </p:scale>
        <p:origin x="2328" y="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2024/12/23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088EA-BB32-456F-AEE8-263A86A3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560D42-EE07-42FE-8EE5-71E0C0C2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4EB8A-7FE0-4DF4-AA13-12ECB0B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81B4E-4B70-42CA-AE56-D342C9FD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12442-3214-41BA-B97E-3ECA480C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BC93D-B978-4C03-AB82-068934E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1C2B55-42C0-4E04-A1C5-983C0445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8C8E2E-7A94-4DC3-9EB4-B83CF5BF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570A0-7455-4938-9C53-E3B0BFB8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8645D-632F-4EA1-8380-3847E0A5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AA39A9-CB7A-4E52-B91A-F0439847F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269C09-4640-496E-ACEE-1685F117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BD3E0-9CA2-4751-9D81-80658436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F8FEDB-D264-4EC9-9B4B-B8121A1F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008CA-DE8B-4D3A-9B84-B6EE152E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DE92F-3B43-4080-A19D-75184B42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68BCC-D9ED-4C51-9AC1-5E373005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2F0C6-065C-4F87-B666-7F4ACB66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E2A00-BFB5-4DF3-AFF7-97F601CF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48BBB-8485-445D-820A-739F33DB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BCDAD-AF3E-4A08-9CB2-5CC5299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E6F1ED-8BB7-4ECB-9547-18D1F3FB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0514B-D7E2-41A0-AC2F-347A9187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5EDDD-63E9-483F-B586-E0D4061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486DF-1245-4C33-8F28-55C5322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F337-5CAB-4DB7-9AA2-4CC0F53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215C9-65F3-4DDE-B10F-7083412D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E42E64-AACF-43D7-AD20-A1628E10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C1CAB-B61F-4D10-8560-4D49A60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04CB2-7794-4D72-BA0F-BB1C783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B0636-0B87-4528-BD47-DF75910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0AABB-C804-47E2-B795-0E0670D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2FB776-3A74-4636-A67C-65989EB7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286AEC-F43D-482A-AF58-56B28A76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1E5526-8304-49D0-8699-90B8F8F1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2D7F2-499C-439B-AD26-85C1ED540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F98AA-F11F-47FE-9C9E-E915F47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8672E7-82ED-40C5-8FA1-8F15626E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A03317-747F-48F2-986A-2C74228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A8925-0AEE-48EC-8324-80BB8AB1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4DC0-DEF1-4597-A148-8EAA56E2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EE6680-FC24-47C8-ADD9-5439E179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16BA82-589C-4504-90E9-F20D899F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8C46A2-1757-4F15-AEAA-7595C49E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50BE5D-2126-4240-9384-5F512EFE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AD388D-248F-4991-BCA2-B427AAA8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64DFD-CB89-4D97-96C4-4FF9B846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96D20-5DA1-4631-B370-D8934E33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8D4201-B6A0-414A-ABCB-BE09716A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DF43F-2393-4F68-9D60-E85F26F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45307B-624E-4029-8246-EC548F13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CA2B0A-582B-4D30-BF33-B58DCB53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CEA88-44B2-4AE8-B261-49D2CE5C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AF882A-CB60-4522-832F-B752A3D7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99A829-2487-4DF1-873F-731058CB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CA092-5ED2-40A0-9CBA-8152933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FAB49-4649-454B-B7BF-1E448D5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076F5A-CA79-4C0D-B76D-4AF6256B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E3B701-EBE2-468D-9FB9-35036AD2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8A0743-A733-4AE2-B7DF-C96A8967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D82B8-8D05-46A8-BE26-CFC78B48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6B9E2-66F9-449F-B552-4CC17FD24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A823E2-B810-4F81-A847-DEEF4531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https://boxxtech.jp/products/img/cpuicons/609131e1a31bb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345">
            <a:extLst>
              <a:ext uri="{FF2B5EF4-FFF2-40B4-BE49-F238E27FC236}">
                <a16:creationId xmlns:a16="http://schemas.microsoft.com/office/drawing/2014/main" id="{E58FD9F4-E10E-28E2-4C28-E5C642BB9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6" name="Rectangle 346">
            <a:extLst>
              <a:ext uri="{FF2B5EF4-FFF2-40B4-BE49-F238E27FC236}">
                <a16:creationId xmlns:a16="http://schemas.microsoft.com/office/drawing/2014/main" id="{E34BAA9D-DA07-F9C8-120B-3A22288D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347">
            <a:extLst>
              <a:ext uri="{FF2B5EF4-FFF2-40B4-BE49-F238E27FC236}">
                <a16:creationId xmlns:a16="http://schemas.microsoft.com/office/drawing/2014/main" id="{93808E33-00F2-C258-7DC0-528E7DE3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6550" algn="l"/>
              </a:tabLst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endParaRPr kumimoji="0" lang="en-US" altLang="ja-JP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6550" algn="l"/>
              </a:tabLst>
            </a:pP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348">
            <a:extLst>
              <a:ext uri="{FF2B5EF4-FFF2-40B4-BE49-F238E27FC236}">
                <a16:creationId xmlns:a16="http://schemas.microsoft.com/office/drawing/2014/main" id="{28467A9C-409A-29A0-8D18-6915A63E2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349">
            <a:extLst>
              <a:ext uri="{FF2B5EF4-FFF2-40B4-BE49-F238E27FC236}">
                <a16:creationId xmlns:a16="http://schemas.microsoft.com/office/drawing/2014/main" id="{D4787388-AF21-3284-7AB5-790E2C15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br>
              <a:rPr kumimoji="0" lang="ja-JP" altLang="ja-JP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endParaRPr kumimoji="0" lang="en-US" altLang="ja-JP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350">
            <a:extLst>
              <a:ext uri="{FF2B5EF4-FFF2-40B4-BE49-F238E27FC236}">
                <a16:creationId xmlns:a16="http://schemas.microsoft.com/office/drawing/2014/main" id="{E71AC864-BB46-55BD-2A8D-A13B966B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351">
            <a:extLst>
              <a:ext uri="{FF2B5EF4-FFF2-40B4-BE49-F238E27FC236}">
                <a16:creationId xmlns:a16="http://schemas.microsoft.com/office/drawing/2014/main" id="{284020E0-227E-6527-8965-C3A252F74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7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97425" algn="l"/>
              </a:tabLst>
            </a:pPr>
            <a:r>
              <a:rPr kumimoji="0" lang="en-US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endParaRPr kumimoji="0" lang="en-US" altLang="ja-JP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97425" algn="l"/>
              </a:tabLst>
            </a:pP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6" name="Picture 352">
            <a:extLst>
              <a:ext uri="{FF2B5EF4-FFF2-40B4-BE49-F238E27FC236}">
                <a16:creationId xmlns:a16="http://schemas.microsoft.com/office/drawing/2014/main" id="{E45541C1-EC5D-9C5C-DF51-DF45059E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" b="2902"/>
          <a:stretch>
            <a:fillRect/>
          </a:stretch>
        </p:blipFill>
        <p:spPr bwMode="auto">
          <a:xfrm>
            <a:off x="32542" y="-29892"/>
            <a:ext cx="7494587" cy="225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DF80434C-EB4C-64BE-108C-4635F9B1DC5E}"/>
              </a:ext>
            </a:extLst>
          </p:cNvPr>
          <p:cNvSpPr/>
          <p:nvPr/>
        </p:nvSpPr>
        <p:spPr>
          <a:xfrm>
            <a:off x="256283" y="2384486"/>
            <a:ext cx="7029949" cy="1332714"/>
          </a:xfrm>
          <a:prstGeom prst="rect">
            <a:avLst/>
          </a:prstGeom>
          <a:solidFill>
            <a:srgbClr val="FB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テキスト ボックス 298">
            <a:extLst>
              <a:ext uri="{FF2B5EF4-FFF2-40B4-BE49-F238E27FC236}">
                <a16:creationId xmlns:a16="http://schemas.microsoft.com/office/drawing/2014/main" id="{0FD0AEFB-7E4A-2057-7C86-817A35EA93DD}"/>
              </a:ext>
            </a:extLst>
          </p:cNvPr>
          <p:cNvSpPr txBox="1"/>
          <p:nvPr/>
        </p:nvSpPr>
        <p:spPr>
          <a:xfrm>
            <a:off x="2256099" y="2383905"/>
            <a:ext cx="4847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第</a:t>
            </a:r>
            <a:r>
              <a:rPr kumimoji="1" lang="en-US" altLang="ja-JP" sz="14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4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世代</a:t>
            </a:r>
            <a:r>
              <a:rPr kumimoji="1" lang="en-US" altLang="ja-JP" sz="14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AMD EPYC</a:t>
            </a:r>
            <a:r>
              <a:rPr kumimoji="1" lang="ja-JP" altLang="en-US" sz="14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プロセッサー</a:t>
            </a:r>
            <a:endParaRPr kumimoji="1" lang="en-US" altLang="ja-JP" sz="14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300" name="直線コネクタ 299">
            <a:extLst>
              <a:ext uri="{FF2B5EF4-FFF2-40B4-BE49-F238E27FC236}">
                <a16:creationId xmlns:a16="http://schemas.microsoft.com/office/drawing/2014/main" id="{81C68E30-E0E9-C7B4-C385-11927022974D}"/>
              </a:ext>
            </a:extLst>
          </p:cNvPr>
          <p:cNvCxnSpPr>
            <a:cxnSpLocks/>
          </p:cNvCxnSpPr>
          <p:nvPr/>
        </p:nvCxnSpPr>
        <p:spPr>
          <a:xfrm>
            <a:off x="2241617" y="2691682"/>
            <a:ext cx="48619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D56058E7-2A92-9D76-698B-BE48BDB5931E}"/>
              </a:ext>
            </a:extLst>
          </p:cNvPr>
          <p:cNvSpPr txBox="1"/>
          <p:nvPr/>
        </p:nvSpPr>
        <p:spPr>
          <a:xfrm>
            <a:off x="2256099" y="2760417"/>
            <a:ext cx="486198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AMD EPYC™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は、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PCIe 4.0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に対応した唯一かつ初の 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x86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アーキテクチャー・サーバー・プロセッサーです。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PCIe 4.0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により、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PCIe 3.0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倍の 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I/O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性能が可能となります。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128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レーンの 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I/O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を使用して、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HPC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クラスターを結ぶネットワーク帯域幅を </a:t>
            </a:r>
            <a:r>
              <a:rPr kumimoji="1" lang="en-US" altLang="ja-JP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 </a:t>
            </a:r>
            <a:r>
              <a:rPr kumimoji="1" lang="ja-JP" altLang="en-US" sz="1100" dirty="0"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倍にし、東西帯域幅に対する貪欲なニーズを満たすことができます。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4781B4-5F15-1949-A6BF-F46DED83825F}"/>
              </a:ext>
            </a:extLst>
          </p:cNvPr>
          <p:cNvSpPr txBox="1"/>
          <p:nvPr/>
        </p:nvSpPr>
        <p:spPr>
          <a:xfrm>
            <a:off x="2561206" y="127526"/>
            <a:ext cx="46207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</a:t>
            </a:r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EPYC</a:t>
            </a: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</a:t>
            </a:r>
            <a:endParaRPr lang="en-US" altLang="ja-JP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BC775C-E8C0-D29E-4534-45E9233868EB}"/>
              </a:ext>
            </a:extLst>
          </p:cNvPr>
          <p:cNvSpPr txBox="1"/>
          <p:nvPr/>
        </p:nvSpPr>
        <p:spPr>
          <a:xfrm>
            <a:off x="2530105" y="638819"/>
            <a:ext cx="49970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EPYC</a:t>
            </a:r>
            <a:r>
              <a:rPr lang="ja-JP" altLang="en-US" sz="2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の能力でデータ量の大きいワークロードに対応</a:t>
            </a:r>
            <a:endParaRPr lang="en-US" altLang="ja-JP" sz="28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34D18B-C875-B91F-C67C-C806855C66CE}"/>
              </a:ext>
            </a:extLst>
          </p:cNvPr>
          <p:cNvSpPr txBox="1"/>
          <p:nvPr/>
        </p:nvSpPr>
        <p:spPr>
          <a:xfrm>
            <a:off x="2592308" y="1632246"/>
            <a:ext cx="5172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デュアル・プロセッサー で</a:t>
            </a:r>
            <a:r>
              <a:rPr lang="en-US" altLang="ja-JP" sz="3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</a:t>
            </a:r>
            <a:r>
              <a:rPr lang="ja-JP" altLang="en-US" sz="3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コア実現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EF0105B-098A-7DE3-8FFC-A43107BE2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0" y="15224"/>
            <a:ext cx="1891303" cy="21580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FFC2EA8-CE97-5E67-5D3B-35F973735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" y="2613291"/>
            <a:ext cx="2001697" cy="953733"/>
          </a:xfrm>
          <a:prstGeom prst="rect">
            <a:avLst/>
          </a:prstGeom>
        </p:spPr>
      </p:pic>
      <p:grpSp>
        <p:nvGrpSpPr>
          <p:cNvPr id="47" name="Group 48">
            <a:extLst>
              <a:ext uri="{FF2B5EF4-FFF2-40B4-BE49-F238E27FC236}">
                <a16:creationId xmlns:a16="http://schemas.microsoft.com/office/drawing/2014/main" id="{FDC35E7C-31BB-CCEC-E586-38DD6F539BB8}"/>
              </a:ext>
            </a:extLst>
          </p:cNvPr>
          <p:cNvGrpSpPr>
            <a:grpSpLocks/>
          </p:cNvGrpSpPr>
          <p:nvPr/>
        </p:nvGrpSpPr>
        <p:grpSpPr bwMode="auto">
          <a:xfrm>
            <a:off x="757945" y="10272186"/>
            <a:ext cx="6230938" cy="292101"/>
            <a:chOff x="1153" y="15199"/>
            <a:chExt cx="9813" cy="460"/>
          </a:xfrm>
        </p:grpSpPr>
        <p:grpSp>
          <p:nvGrpSpPr>
            <p:cNvPr id="48" name="Group 49">
              <a:extLst>
                <a:ext uri="{FF2B5EF4-FFF2-40B4-BE49-F238E27FC236}">
                  <a16:creationId xmlns:a16="http://schemas.microsoft.com/office/drawing/2014/main" id="{0F358B90-CD61-1254-8943-8B4292DF9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2" y="15199"/>
              <a:ext cx="6374" cy="460"/>
              <a:chOff x="2509" y="15549"/>
              <a:chExt cx="7637" cy="552"/>
            </a:xfrm>
          </p:grpSpPr>
          <p:sp>
            <p:nvSpPr>
              <p:cNvPr id="50" name="WordArt 50">
                <a:extLst>
                  <a:ext uri="{FF2B5EF4-FFF2-40B4-BE49-F238E27FC236}">
                    <a16:creationId xmlns:a16="http://schemas.microsoft.com/office/drawing/2014/main" id="{2908EC0F-3B37-B206-9FD1-D538A3F4C37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509" y="15549"/>
                <a:ext cx="4728" cy="37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https://bto.applied.ne.jp/</a:t>
                </a:r>
                <a:endParaRPr lang="ja-JP" altLang="en-US" sz="36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endParaRPr>
              </a:p>
            </p:txBody>
          </p:sp>
          <p:grpSp>
            <p:nvGrpSpPr>
              <p:cNvPr id="51" name="Group 51">
                <a:extLst>
                  <a:ext uri="{FF2B5EF4-FFF2-40B4-BE49-F238E27FC236}">
                    <a16:creationId xmlns:a16="http://schemas.microsoft.com/office/drawing/2014/main" id="{5B2EEE8B-95B6-2C4D-DE0E-920462B1BD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31" y="15576"/>
                <a:ext cx="2715" cy="525"/>
                <a:chOff x="7796" y="14900"/>
                <a:chExt cx="2810" cy="542"/>
              </a:xfrm>
            </p:grpSpPr>
            <p:sp>
              <p:nvSpPr>
                <p:cNvPr id="52" name="AutoShape 52">
                  <a:extLst>
                    <a:ext uri="{FF2B5EF4-FFF2-40B4-BE49-F238E27FC236}">
                      <a16:creationId xmlns:a16="http://schemas.microsoft.com/office/drawing/2014/main" id="{FB19122C-7D9C-00C5-B7C4-7DA550074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6" y="14900"/>
                  <a:ext cx="2100" cy="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AutoShape 53">
                  <a:extLst>
                    <a:ext uri="{FF2B5EF4-FFF2-40B4-BE49-F238E27FC236}">
                      <a16:creationId xmlns:a16="http://schemas.microsoft.com/office/drawing/2014/main" id="{2BF64A62-8E69-5BDD-E51D-A50911F2F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57" y="14900"/>
                  <a:ext cx="649" cy="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" name="WordArt 54">
                  <a:extLst>
                    <a:ext uri="{FF2B5EF4-FFF2-40B4-BE49-F238E27FC236}">
                      <a16:creationId xmlns:a16="http://schemas.microsoft.com/office/drawing/2014/main" id="{C795FFAD-5960-1E65-6959-C6970E432F8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081" y="14969"/>
                  <a:ext cx="402" cy="47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検索</a:t>
                  </a:r>
                </a:p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　</a:t>
                  </a:r>
                </a:p>
              </p:txBody>
            </p:sp>
            <p:sp>
              <p:nvSpPr>
                <p:cNvPr id="55" name="WordArt 55">
                  <a:extLst>
                    <a:ext uri="{FF2B5EF4-FFF2-40B4-BE49-F238E27FC236}">
                      <a16:creationId xmlns:a16="http://schemas.microsoft.com/office/drawing/2014/main" id="{E30CF2AE-F9B5-B601-4D9F-439483EF328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995" y="14995"/>
                  <a:ext cx="1340" cy="40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アプライド </a:t>
                  </a:r>
                  <a:r>
                    <a:rPr lang="en-US" altLang="ja-JP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HPC</a:t>
                  </a:r>
                </a:p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　</a:t>
                  </a:r>
                </a:p>
              </p:txBody>
            </p:sp>
            <p:sp>
              <p:nvSpPr>
                <p:cNvPr id="56" name="AutoShape 56">
                  <a:extLst>
                    <a:ext uri="{FF2B5EF4-FFF2-40B4-BE49-F238E27FC236}">
                      <a16:creationId xmlns:a16="http://schemas.microsoft.com/office/drawing/2014/main" id="{A90F37AF-E56D-F6B0-1EFF-B1AC826A9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9" y="14947"/>
                  <a:ext cx="310" cy="2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" name="AutoShape 57">
                  <a:extLst>
                    <a:ext uri="{FF2B5EF4-FFF2-40B4-BE49-F238E27FC236}">
                      <a16:creationId xmlns:a16="http://schemas.microsoft.com/office/drawing/2014/main" id="{429D19B3-6CCE-D6A3-45D7-6FF446BD5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9583" y="15020"/>
                  <a:ext cx="200" cy="14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9" name="WordArt 58">
              <a:extLst>
                <a:ext uri="{FF2B5EF4-FFF2-40B4-BE49-F238E27FC236}">
                  <a16:creationId xmlns:a16="http://schemas.microsoft.com/office/drawing/2014/main" id="{6C41898F-7B94-DAA1-B5A5-D93CC93DFB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3" y="15268"/>
              <a:ext cx="3302" cy="1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アプライド </a:t>
              </a:r>
              <a:r>
                <a:rPr lang="en-US" altLang="ja-JP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HPC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＆</a:t>
              </a:r>
              <a:r>
                <a:rPr lang="en-US" altLang="ja-JP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BTO</a:t>
              </a:r>
              <a:r>
                <a:rPr lang="ja-JP" altLang="en-US" sz="36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専用サイト</a:t>
              </a:r>
            </a:p>
          </p:txBody>
        </p:sp>
      </p:grpSp>
      <p:grpSp>
        <p:nvGrpSpPr>
          <p:cNvPr id="1032" name="グループ化 1031">
            <a:extLst>
              <a:ext uri="{FF2B5EF4-FFF2-40B4-BE49-F238E27FC236}">
                <a16:creationId xmlns:a16="http://schemas.microsoft.com/office/drawing/2014/main" id="{4D6F59AF-D301-D737-010B-C67B8FC0953B}"/>
              </a:ext>
            </a:extLst>
          </p:cNvPr>
          <p:cNvGrpSpPr/>
          <p:nvPr/>
        </p:nvGrpSpPr>
        <p:grpSpPr>
          <a:xfrm>
            <a:off x="331050" y="3965394"/>
            <a:ext cx="6880414" cy="6066198"/>
            <a:chOff x="353598" y="3833523"/>
            <a:chExt cx="6880414" cy="6066198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6D1A7AD2-4CF5-15AF-C36E-540DBB6EE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85" y="3833523"/>
              <a:ext cx="6876727" cy="5982655"/>
              <a:chOff x="508" y="5250"/>
              <a:chExt cx="10829" cy="9422"/>
            </a:xfrm>
          </p:grpSpPr>
          <p:cxnSp>
            <p:nvCxnSpPr>
              <p:cNvPr id="1028" name="AutoShape 4">
                <a:extLst>
                  <a:ext uri="{FF2B5EF4-FFF2-40B4-BE49-F238E27FC236}">
                    <a16:creationId xmlns:a16="http://schemas.microsoft.com/office/drawing/2014/main" id="{374E6E52-B7D5-E826-55C8-52E44E9D04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8" y="9832"/>
                <a:ext cx="106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WordArt 5">
                <a:extLst>
                  <a:ext uri="{FF2B5EF4-FFF2-40B4-BE49-F238E27FC236}">
                    <a16:creationId xmlns:a16="http://schemas.microsoft.com/office/drawing/2014/main" id="{3DB842D0-5DB3-E939-1D0C-29CFE66728F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880" y="10902"/>
                <a:ext cx="3000" cy="26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【 2CPU 】Xeon GOLD</a:t>
                </a:r>
                <a:endParaRPr lang="ja-JP" altLang="en-US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endParaRPr>
              </a:p>
            </p:txBody>
          </p:sp>
          <p:sp>
            <p:nvSpPr>
              <p:cNvPr id="13" name="WordArt 6">
                <a:extLst>
                  <a:ext uri="{FF2B5EF4-FFF2-40B4-BE49-F238E27FC236}">
                    <a16:creationId xmlns:a16="http://schemas.microsoft.com/office/drawing/2014/main" id="{B12A66D8-6A40-5F7E-8621-45BBF2A1A4E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540" y="10902"/>
                <a:ext cx="4192" cy="26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【 8GPU 】NVIDIA RTX 6000Ada</a:t>
                </a:r>
                <a:endParaRPr lang="ja-JP" altLang="en-US" sz="36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endParaRPr>
              </a:p>
            </p:txBody>
          </p:sp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AE2DE688-B200-9037-8A3E-81AE9BEB0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93" y="9076"/>
                <a:ext cx="3222" cy="576"/>
                <a:chOff x="6620" y="8994"/>
                <a:chExt cx="4518" cy="625"/>
              </a:xfrm>
            </p:grpSpPr>
            <p:sp>
              <p:nvSpPr>
                <p:cNvPr id="44" name="WordArt 8">
                  <a:extLst>
                    <a:ext uri="{FF2B5EF4-FFF2-40B4-BE49-F238E27FC236}">
                      <a16:creationId xmlns:a16="http://schemas.microsoft.com/office/drawing/2014/main" id="{DC6E6107-AA09-4AC8-B63F-DCB4BDD663A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620" y="8994"/>
                  <a:ext cx="3970" cy="62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15240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3600" kern="10" dirty="0">
                      <a:solidFill>
                        <a:srgbClr val="000066"/>
                      </a:solidFill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2,40</a:t>
                  </a:r>
                  <a:r>
                    <a:rPr lang="en-US" altLang="ja-JP" sz="3600" kern="10" spc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0,000</a:t>
                  </a:r>
                  <a:endParaRPr lang="ja-JP" altLang="en-US" sz="3600" kern="10" spc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endParaRPr>
                </a:p>
              </p:txBody>
            </p:sp>
            <p:sp>
              <p:nvSpPr>
                <p:cNvPr id="45" name="WordArt 9">
                  <a:extLst>
                    <a:ext uri="{FF2B5EF4-FFF2-40B4-BE49-F238E27FC236}">
                      <a16:creationId xmlns:a16="http://schemas.microsoft.com/office/drawing/2014/main" id="{248C5400-5A76-6AAC-4AC5-D3647F6375B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671" y="9021"/>
                  <a:ext cx="467" cy="168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203200">
                      <a:solidFill>
                        <a:srgbClr val="00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税別</a:t>
                  </a:r>
                </a:p>
              </p:txBody>
            </p:sp>
            <p:sp>
              <p:nvSpPr>
                <p:cNvPr id="46" name="WordArt 10">
                  <a:extLst>
                    <a:ext uri="{FF2B5EF4-FFF2-40B4-BE49-F238E27FC236}">
                      <a16:creationId xmlns:a16="http://schemas.microsoft.com/office/drawing/2014/main" id="{CA3121F9-40AD-43E2-499F-E8840570C9D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728" y="9238"/>
                  <a:ext cx="364" cy="25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15240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円</a:t>
                  </a:r>
                </a:p>
              </p:txBody>
            </p:sp>
          </p:grp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A7944E89-32A5-EA6D-CE5C-2A86CDDC4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3" y="5250"/>
                <a:ext cx="10290" cy="4230"/>
                <a:chOff x="883" y="5250"/>
                <a:chExt cx="10290" cy="4230"/>
              </a:xfrm>
            </p:grpSpPr>
            <p:sp>
              <p:nvSpPr>
                <p:cNvPr id="32" name="Rectangle 12">
                  <a:extLst>
                    <a:ext uri="{FF2B5EF4-FFF2-40B4-BE49-F238E27FC236}">
                      <a16:creationId xmlns:a16="http://schemas.microsoft.com/office/drawing/2014/main" id="{91EC65EE-5929-D56A-240E-7DDDF5C12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" y="5810"/>
                  <a:ext cx="5060" cy="460"/>
                </a:xfrm>
                <a:prstGeom prst="rect">
                  <a:avLst/>
                </a:prstGeom>
                <a:solidFill>
                  <a:srgbClr val="2E7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WordArt 13">
                  <a:extLst>
                    <a:ext uri="{FF2B5EF4-FFF2-40B4-BE49-F238E27FC236}">
                      <a16:creationId xmlns:a16="http://schemas.microsoft.com/office/drawing/2014/main" id="{1A5DFF64-1ACC-EABE-7693-2CDAAE47952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83" y="5250"/>
                  <a:ext cx="10247" cy="44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US" altLang="ja-JP" sz="3600" kern="10" spc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AMD EPYC 1CPU/1GPU</a:t>
                  </a: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搭載　</a:t>
                  </a:r>
                  <a:r>
                    <a:rPr lang="en-US" altLang="ja-JP" sz="3600" kern="10" spc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 EPYC GPU Server</a:t>
                  </a:r>
                  <a:endParaRPr lang="ja-JP" altLang="en-US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endParaRPr>
                </a:p>
              </p:txBody>
            </p:sp>
            <p:sp>
              <p:nvSpPr>
                <p:cNvPr id="35" name="Rectangle 15">
                  <a:extLst>
                    <a:ext uri="{FF2B5EF4-FFF2-40B4-BE49-F238E27FC236}">
                      <a16:creationId xmlns:a16="http://schemas.microsoft.com/office/drawing/2014/main" id="{808311D2-3A5B-A518-037A-2A11D22DE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3" y="5810"/>
                  <a:ext cx="5060" cy="460"/>
                </a:xfrm>
                <a:prstGeom prst="rect">
                  <a:avLst/>
                </a:prstGeom>
                <a:solidFill>
                  <a:srgbClr val="2E7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37" name="Group 17">
                  <a:extLst>
                    <a:ext uri="{FF2B5EF4-FFF2-40B4-BE49-F238E27FC236}">
                      <a16:creationId xmlns:a16="http://schemas.microsoft.com/office/drawing/2014/main" id="{AAA45D09-BAE9-F198-FB4B-55ACD8722B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71" y="8940"/>
                  <a:ext cx="1195" cy="540"/>
                  <a:chOff x="2775" y="10286"/>
                  <a:chExt cx="980" cy="443"/>
                </a:xfrm>
              </p:grpSpPr>
              <p:sp>
                <p:nvSpPr>
                  <p:cNvPr id="41" name="Rectangle 18">
                    <a:extLst>
                      <a:ext uri="{FF2B5EF4-FFF2-40B4-BE49-F238E27FC236}">
                        <a16:creationId xmlns:a16="http://schemas.microsoft.com/office/drawing/2014/main" id="{CCFCC968-8222-A4EF-A7D4-DD9DA90018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0286"/>
                    <a:ext cx="980" cy="443"/>
                  </a:xfrm>
                  <a:prstGeom prst="rect">
                    <a:avLst/>
                  </a:prstGeom>
                  <a:solidFill>
                    <a:srgbClr val="DEEA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2" name="WordArt 19">
                    <a:extLst>
                      <a:ext uri="{FF2B5EF4-FFF2-40B4-BE49-F238E27FC236}">
                        <a16:creationId xmlns:a16="http://schemas.microsoft.com/office/drawing/2014/main" id="{6050BF99-086C-E331-3A1D-FF6796DE7230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996" y="10348"/>
                    <a:ext cx="549" cy="235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52400">
                        <a:solidFill>
                          <a:srgbClr val="FFFF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en-US" altLang="ja-JP" sz="18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6" panose="020B0600000000000000" pitchFamily="50" charset="-128"/>
                        <a:ea typeface="ヒラギノ角ゴ6" panose="020B0600000000000000" pitchFamily="50" charset="-128"/>
                      </a:rPr>
                      <a:t>3</a:t>
                    </a:r>
                    <a:r>
                      <a:rPr lang="ja-JP" altLang="en-US" sz="18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6" panose="020B0600000000000000" pitchFamily="50" charset="-128"/>
                        <a:ea typeface="ヒラギノ角ゴ6" panose="020B0600000000000000" pitchFamily="50" charset="-128"/>
                      </a:rPr>
                      <a:t>年間</a:t>
                    </a:r>
                  </a:p>
                </p:txBody>
              </p:sp>
              <p:sp>
                <p:nvSpPr>
                  <p:cNvPr id="43" name="WordArt 20">
                    <a:extLst>
                      <a:ext uri="{FF2B5EF4-FFF2-40B4-BE49-F238E27FC236}">
                        <a16:creationId xmlns:a16="http://schemas.microsoft.com/office/drawing/2014/main" id="{5E5F7D74-8BAF-2A92-132B-320880CC12B8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925" y="10599"/>
                    <a:ext cx="710" cy="9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52400">
                        <a:solidFill>
                          <a:srgbClr val="FFFF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8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6" panose="020B0600000000000000" pitchFamily="50" charset="-128"/>
                        <a:ea typeface="ヒラギノ角ゴ6" panose="020B0600000000000000" pitchFamily="50" charset="-128"/>
                      </a:rPr>
                      <a:t>センドバック保証</a:t>
                    </a:r>
                  </a:p>
                </p:txBody>
              </p:sp>
            </p:grpSp>
            <p:cxnSp>
              <p:nvCxnSpPr>
                <p:cNvPr id="1048" name="AutoShape 24">
                  <a:extLst>
                    <a:ext uri="{FF2B5EF4-FFF2-40B4-BE49-F238E27FC236}">
                      <a16:creationId xmlns:a16="http://schemas.microsoft.com/office/drawing/2014/main" id="{7B12FF33-EF26-0175-FC87-C95F548ED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99" y="8512"/>
                  <a:ext cx="486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" name="WordArt 25">
                  <a:extLst>
                    <a:ext uri="{FF2B5EF4-FFF2-40B4-BE49-F238E27FC236}">
                      <a16:creationId xmlns:a16="http://schemas.microsoft.com/office/drawing/2014/main" id="{CE019E86-B33E-E104-EFB8-2CA1D580D6F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251" y="8595"/>
                  <a:ext cx="2494" cy="37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3600" kern="10" spc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APPLIED CERVO-</a:t>
                  </a:r>
                  <a:r>
                    <a:rPr lang="en-US" altLang="ja-JP" sz="3600" kern="10" dirty="0">
                      <a:solidFill>
                        <a:srgbClr val="0D0D0D"/>
                      </a:solidFill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GRASTA</a:t>
                  </a:r>
                  <a:endParaRPr lang="en-US" altLang="ja-JP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endParaRPr>
                </a:p>
                <a:p>
                  <a:pPr algn="l" rtl="0">
                    <a:buNone/>
                  </a:pPr>
                  <a:r>
                    <a:rPr lang="en-US" altLang="ja-JP" sz="3600" kern="10" spc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WST-EP7763M3A500TNVM1</a:t>
                  </a:r>
                  <a:endParaRPr lang="ja-JP" altLang="en-US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endParaRPr>
                </a:p>
              </p:txBody>
            </p:sp>
          </p:grpSp>
          <p:grpSp>
            <p:nvGrpSpPr>
              <p:cNvPr id="16" name="Group 28">
                <a:extLst>
                  <a:ext uri="{FF2B5EF4-FFF2-40B4-BE49-F238E27FC236}">
                    <a16:creationId xmlns:a16="http://schemas.microsoft.com/office/drawing/2014/main" id="{50B79B82-1E63-558C-595F-701BFFE1B7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83" y="14096"/>
                <a:ext cx="3184" cy="576"/>
                <a:chOff x="6620" y="8994"/>
                <a:chExt cx="3854" cy="625"/>
              </a:xfrm>
            </p:grpSpPr>
            <p:sp>
              <p:nvSpPr>
                <p:cNvPr id="29" name="WordArt 29">
                  <a:extLst>
                    <a:ext uri="{FF2B5EF4-FFF2-40B4-BE49-F238E27FC236}">
                      <a16:creationId xmlns:a16="http://schemas.microsoft.com/office/drawing/2014/main" id="{FBC762A1-EA12-5F79-436C-C5B7E1D258E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620" y="8994"/>
                  <a:ext cx="3439" cy="62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15240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3600" kern="10" dirty="0">
                      <a:solidFill>
                        <a:srgbClr val="000066"/>
                      </a:solidFill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4</a:t>
                  </a:r>
                  <a:r>
                    <a:rPr lang="en-US" altLang="ja-JP" sz="3600" kern="10" spc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,500,000</a:t>
                  </a:r>
                  <a:endParaRPr lang="ja-JP" altLang="en-US" sz="3600" kern="10" spc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endParaRPr>
                </a:p>
              </p:txBody>
            </p:sp>
            <p:sp>
              <p:nvSpPr>
                <p:cNvPr id="30" name="WordArt 30">
                  <a:extLst>
                    <a:ext uri="{FF2B5EF4-FFF2-40B4-BE49-F238E27FC236}">
                      <a16:creationId xmlns:a16="http://schemas.microsoft.com/office/drawing/2014/main" id="{85C3477A-5BA4-19F9-8739-E6E3FB6CCDC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110" y="9020"/>
                  <a:ext cx="364" cy="168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203200">
                      <a:solidFill>
                        <a:srgbClr val="00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税別</a:t>
                  </a:r>
                </a:p>
              </p:txBody>
            </p:sp>
            <p:sp>
              <p:nvSpPr>
                <p:cNvPr id="31" name="WordArt 31">
                  <a:extLst>
                    <a:ext uri="{FF2B5EF4-FFF2-40B4-BE49-F238E27FC236}">
                      <a16:creationId xmlns:a16="http://schemas.microsoft.com/office/drawing/2014/main" id="{C32AC6F4-9FC0-AC61-E891-E9B864B0C1E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135" y="9227"/>
                  <a:ext cx="308" cy="2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15240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円</a:t>
                  </a:r>
                </a:p>
              </p:txBody>
            </p:sp>
          </p:grpSp>
          <p:sp>
            <p:nvSpPr>
              <p:cNvPr id="17" name="Rectangle 32">
                <a:extLst>
                  <a:ext uri="{FF2B5EF4-FFF2-40B4-BE49-F238E27FC236}">
                    <a16:creationId xmlns:a16="http://schemas.microsoft.com/office/drawing/2014/main" id="{3B0FE405-B8A4-A853-176D-CA7E1C580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" y="10803"/>
                <a:ext cx="5060" cy="460"/>
              </a:xfrm>
              <a:prstGeom prst="rect">
                <a:avLst/>
              </a:prstGeom>
              <a:solidFill>
                <a:srgbClr val="2E7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WordArt 33">
                <a:extLst>
                  <a:ext uri="{FF2B5EF4-FFF2-40B4-BE49-F238E27FC236}">
                    <a16:creationId xmlns:a16="http://schemas.microsoft.com/office/drawing/2014/main" id="{503CF435-70FF-3F22-9603-32CFF6D0440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876" y="10133"/>
                <a:ext cx="10461" cy="47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AMD EPYC 2CPU/2GPU</a:t>
                </a:r>
                <a:r>
                  <a:rPr lang="ja-JP" altLang="en-US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搭載　</a:t>
                </a: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2U2S HPC </a:t>
                </a:r>
                <a:r>
                  <a:rPr lang="en-US" altLang="ja-JP" sz="3600" kern="10" dirty="0">
                    <a:solidFill>
                      <a:srgbClr val="0D0D0D"/>
                    </a:solidFill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Server</a:t>
                </a:r>
                <a:endParaRPr lang="ja-JP" altLang="en-US" sz="3600" kern="10" spc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endParaRPr>
              </a:p>
            </p:txBody>
          </p:sp>
          <p:sp>
            <p:nvSpPr>
              <p:cNvPr id="19" name="WordArt 34">
                <a:extLst>
                  <a:ext uri="{FF2B5EF4-FFF2-40B4-BE49-F238E27FC236}">
                    <a16:creationId xmlns:a16="http://schemas.microsoft.com/office/drawing/2014/main" id="{5A565631-A479-EA81-0CE6-1216CCDBD4F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548" y="10901"/>
                <a:ext cx="3524" cy="26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【 2CPU 】 AMD EPYC™ 7763 </a:t>
                </a:r>
                <a:endParaRPr lang="ja-JP" altLang="en-US" sz="36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endParaRPr>
              </a:p>
            </p:txBody>
          </p:sp>
          <p:sp>
            <p:nvSpPr>
              <p:cNvPr id="20" name="Rectangle 35">
                <a:extLst>
                  <a:ext uri="{FF2B5EF4-FFF2-40B4-BE49-F238E27FC236}">
                    <a16:creationId xmlns:a16="http://schemas.microsoft.com/office/drawing/2014/main" id="{366C704D-E683-5DA1-2F42-E9A6A99B4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6" y="10803"/>
                <a:ext cx="5060" cy="460"/>
              </a:xfrm>
              <a:prstGeom prst="rect">
                <a:avLst/>
              </a:prstGeom>
              <a:solidFill>
                <a:srgbClr val="2E7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WordArt 36">
                <a:extLst>
                  <a:ext uri="{FF2B5EF4-FFF2-40B4-BE49-F238E27FC236}">
                    <a16:creationId xmlns:a16="http://schemas.microsoft.com/office/drawing/2014/main" id="{68DE90CD-858E-2139-FC11-B8AAE913296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763" y="10901"/>
                <a:ext cx="3742" cy="26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fi-FI" altLang="ja-JP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【2GPU】 NVIDIA RTX 5000Ada</a:t>
                </a:r>
                <a:endParaRPr lang="ja-JP" altLang="en-US" sz="36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endParaRPr>
              </a:p>
            </p:txBody>
          </p:sp>
          <p:grpSp>
            <p:nvGrpSpPr>
              <p:cNvPr id="22" name="Group 37">
                <a:extLst>
                  <a:ext uri="{FF2B5EF4-FFF2-40B4-BE49-F238E27FC236}">
                    <a16:creationId xmlns:a16="http://schemas.microsoft.com/office/drawing/2014/main" id="{01FB06E4-A691-1EE3-E21F-EBF5E3871E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64" y="13933"/>
                <a:ext cx="1195" cy="540"/>
                <a:chOff x="2775" y="10286"/>
                <a:chExt cx="980" cy="443"/>
              </a:xfrm>
            </p:grpSpPr>
            <p:sp>
              <p:nvSpPr>
                <p:cNvPr id="26" name="Rectangle 38">
                  <a:extLst>
                    <a:ext uri="{FF2B5EF4-FFF2-40B4-BE49-F238E27FC236}">
                      <a16:creationId xmlns:a16="http://schemas.microsoft.com/office/drawing/2014/main" id="{481014B8-9C60-3EC0-2AE8-040493E3C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10286"/>
                  <a:ext cx="980" cy="443"/>
                </a:xfrm>
                <a:prstGeom prst="rect">
                  <a:avLst/>
                </a:prstGeom>
                <a:solidFill>
                  <a:srgbClr val="DEE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" name="WordArt 39">
                  <a:extLst>
                    <a:ext uri="{FF2B5EF4-FFF2-40B4-BE49-F238E27FC236}">
                      <a16:creationId xmlns:a16="http://schemas.microsoft.com/office/drawing/2014/main" id="{E6A85813-7F3D-0C7B-FED4-57CC9530A5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996" y="10348"/>
                  <a:ext cx="549" cy="23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15240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18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3</a:t>
                  </a:r>
                  <a:r>
                    <a:rPr lang="ja-JP" altLang="en-US" sz="18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年間</a:t>
                  </a:r>
                </a:p>
              </p:txBody>
            </p:sp>
            <p:sp>
              <p:nvSpPr>
                <p:cNvPr id="28" name="WordArt 40">
                  <a:extLst>
                    <a:ext uri="{FF2B5EF4-FFF2-40B4-BE49-F238E27FC236}">
                      <a16:creationId xmlns:a16="http://schemas.microsoft.com/office/drawing/2014/main" id="{13D5111E-9E77-802D-5A78-9318E77623F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925" y="10599"/>
                  <a:ext cx="710" cy="9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15240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8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6" panose="020B0600000000000000" pitchFamily="50" charset="-128"/>
                      <a:ea typeface="ヒラギノ角ゴ6" panose="020B0600000000000000" pitchFamily="50" charset="-128"/>
                    </a:rPr>
                    <a:t>センドバック保証</a:t>
                  </a:r>
                </a:p>
              </p:txBody>
            </p:sp>
          </p:grpSp>
          <p:cxnSp>
            <p:nvCxnSpPr>
              <p:cNvPr id="1066" name="AutoShape 42">
                <a:extLst>
                  <a:ext uri="{FF2B5EF4-FFF2-40B4-BE49-F238E27FC236}">
                    <a16:creationId xmlns:a16="http://schemas.microsoft.com/office/drawing/2014/main" id="{697722A9-5CB3-A923-A82C-1D9D3D215A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92" y="13505"/>
                <a:ext cx="4862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WordArt 43">
                <a:extLst>
                  <a:ext uri="{FF2B5EF4-FFF2-40B4-BE49-F238E27FC236}">
                    <a16:creationId xmlns:a16="http://schemas.microsoft.com/office/drawing/2014/main" id="{CC58DCDA-EA70-27C1-C22C-4CCA319685A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4" y="13588"/>
                <a:ext cx="2555" cy="37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APPLIED CERVO-Deep</a:t>
                </a:r>
              </a:p>
              <a:p>
                <a:pPr algn="l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GP-EP7763x2T3A960U2SD</a:t>
                </a:r>
                <a:endParaRPr lang="ja-JP" altLang="en-US" sz="3600" kern="10" spc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  <p:sp>
            <p:nvSpPr>
              <p:cNvPr id="24" name="WordArt 44">
                <a:extLst>
                  <a:ext uri="{FF2B5EF4-FFF2-40B4-BE49-F238E27FC236}">
                    <a16:creationId xmlns:a16="http://schemas.microsoft.com/office/drawing/2014/main" id="{18C33D7A-62C9-0B1F-73ED-433D46104AF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192" y="11517"/>
                <a:ext cx="4974" cy="85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■OS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Linux</a:t>
                </a:r>
                <a:r>
                  <a:rPr lang="ja-JP" altLang="en-US" kern="10" dirty="0">
                    <a:solidFill>
                      <a:srgbClr val="404040"/>
                    </a:solidFill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 </a:t>
                </a:r>
                <a:r>
                  <a:rPr lang="en-US" altLang="ja-JP" kern="10" dirty="0">
                    <a:solidFill>
                      <a:srgbClr val="404040"/>
                    </a:solidFill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Ubuntu24.04LTS</a:t>
                </a:r>
                <a:endParaRPr lang="ja-JP" altLang="en-US" sz="18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endParaRPr>
              </a:p>
              <a:p>
                <a:pPr algn="l" rtl="0">
                  <a:buNone/>
                </a:pP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CPU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【2CPU】 AMD EPYC™ 7763 2.45GHz 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最大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3.50GHz 64C/</a:t>
                </a:r>
                <a:r>
                  <a:rPr lang="en-US" altLang="ja-JP" kern="10" dirty="0">
                    <a:solidFill>
                      <a:srgbClr val="404040"/>
                    </a:solidFill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128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T</a:t>
                </a:r>
              </a:p>
              <a:p>
                <a:pPr algn="l" rtl="0">
                  <a:buNone/>
                </a:pP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■CPU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クーラー：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2U Active CPU Heat Sink for AMD Socket SP3 Platform 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　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(x2)</a:t>
                </a:r>
              </a:p>
              <a:p>
                <a:pPr algn="l" rtl="0">
                  <a:buNone/>
                </a:pP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メモリ：</a:t>
                </a:r>
                <a:r>
                  <a:rPr lang="en-US" altLang="ja-JP" kern="10" dirty="0">
                    <a:solidFill>
                      <a:srgbClr val="404040"/>
                    </a:solidFill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256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GB (64GBx4)DDR4-3200 Registered ECC DIMM</a:t>
                </a:r>
              </a:p>
              <a:p>
                <a:pPr algn="l" rtl="0">
                  <a:buNone/>
                </a:pP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ストレージ：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【RAID1】2× 960GB SSD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　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6Gb/s SATA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　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MTBF:200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万時間　高耐久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SSD</a:t>
                </a:r>
              </a:p>
              <a:p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ストレージ：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【RAID1】 6TB×2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　（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7200rpm, 128MB, 6Gb/s SATA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）　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MTBF=200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万時間　高耐久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HDD</a:t>
                </a:r>
                <a:endParaRPr lang="ja-JP" altLang="en-US" sz="18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endParaRPr>
              </a:p>
            </p:txBody>
          </p:sp>
          <p:sp>
            <p:nvSpPr>
              <p:cNvPr id="25" name="WordArt 45">
                <a:extLst>
                  <a:ext uri="{FF2B5EF4-FFF2-40B4-BE49-F238E27FC236}">
                    <a16:creationId xmlns:a16="http://schemas.microsoft.com/office/drawing/2014/main" id="{C4958BAC-1348-30D2-45D2-7E869A0A553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192" y="12392"/>
                <a:ext cx="4989" cy="89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■ドライブベイ：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 8 Hot-swap  3.5"/2.5" SAS 12Gb/s /SATA 6Gb/s /</a:t>
                </a:r>
                <a:r>
                  <a:rPr lang="en-US" altLang="ja-JP" sz="1800" kern="10" spc="0" dirty="0" err="1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NVMe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  Drive bays</a:t>
                </a:r>
              </a:p>
              <a:p>
                <a:pPr algn="l" rtl="0">
                  <a:buNone/>
                </a:pP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■GPU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【2GPU】 NVIDIA RTX 5000Ada 32GB GDDR6</a:t>
                </a:r>
              </a:p>
              <a:p>
                <a:pPr algn="l" rtl="0">
                  <a:buNone/>
                </a:pP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■ネットワーク：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Dual port Intel X550-AT2 10Gigabit Ethernet Controller</a:t>
                </a:r>
              </a:p>
              <a:p>
                <a:pPr algn="l" rtl="0">
                  <a:buNone/>
                </a:pP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■ネットワーク：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IPMI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　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Realtek RTL8211E</a:t>
                </a:r>
              </a:p>
              <a:p>
                <a:pPr algn="l" rtl="0">
                  <a:buNone/>
                </a:pP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電源ユニット：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2200W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　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80 PLUS PLATINUM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認証　冗長化電源ユニット</a:t>
                </a:r>
                <a:endParaRPr lang="en-US" altLang="ja-JP" sz="18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endParaRPr>
              </a:p>
              <a:p>
                <a:pPr algn="l" rtl="0">
                  <a:buNone/>
                </a:pP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■保証：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3</a:t>
                </a:r>
                <a:r>
                  <a:rPr lang="ja-JP" altLang="en-US" sz="18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年間センドバック</a:t>
                </a:r>
              </a:p>
            </p:txBody>
          </p:sp>
        </p:grp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6116DB48-B1A5-A888-1FC5-1695AB32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27" y="8682607"/>
              <a:ext cx="3529631" cy="1217114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A8017E7A-623E-47D7-14C6-DB0D0C56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242" y="7746920"/>
              <a:ext cx="2169509" cy="962720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4B2399A0-F9E6-3116-C0E2-49ACC8D0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98" y="7817145"/>
              <a:ext cx="874947" cy="416879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4D4A82D8-612A-B994-DE52-9EBD50841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133" y="4594150"/>
              <a:ext cx="854024" cy="406910"/>
            </a:xfrm>
            <a:prstGeom prst="rect">
              <a:avLst/>
            </a:prstGeom>
          </p:spPr>
        </p:pic>
        <p:pic>
          <p:nvPicPr>
            <p:cNvPr id="1025" name="図 1024">
              <a:extLst>
                <a:ext uri="{FF2B5EF4-FFF2-40B4-BE49-F238E27FC236}">
                  <a16:creationId xmlns:a16="http://schemas.microsoft.com/office/drawing/2014/main" id="{56B8BA24-4861-9FF3-57EF-644B754D8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14" y="4633202"/>
              <a:ext cx="1236936" cy="2064022"/>
            </a:xfrm>
            <a:prstGeom prst="rect">
              <a:avLst/>
            </a:prstGeom>
          </p:spPr>
        </p:pic>
        <p:pic>
          <p:nvPicPr>
            <p:cNvPr id="1031" name="図 1030">
              <a:extLst>
                <a:ext uri="{FF2B5EF4-FFF2-40B4-BE49-F238E27FC236}">
                  <a16:creationId xmlns:a16="http://schemas.microsoft.com/office/drawing/2014/main" id="{9808EE52-E8BD-A1D9-2DD2-832419755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856" y="5237054"/>
              <a:ext cx="1955544" cy="1458258"/>
            </a:xfrm>
            <a:prstGeom prst="rect">
              <a:avLst/>
            </a:prstGeom>
          </p:spPr>
        </p:pic>
      </p:grpSp>
      <p:sp>
        <p:nvSpPr>
          <p:cNvPr id="5" name="WordArt 44">
            <a:extLst>
              <a:ext uri="{FF2B5EF4-FFF2-40B4-BE49-F238E27FC236}">
                <a16:creationId xmlns:a16="http://schemas.microsoft.com/office/drawing/2014/main" id="{DAFB0938-7F52-C572-9CE3-8AC8DBF49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4692" y="4681667"/>
            <a:ext cx="3158633" cy="5435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■OS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Linux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Ubuntu24.04LTS</a:t>
            </a:r>
            <a:endParaRPr lang="ja-JP" altLang="en-US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CPU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AMD EPYC™ 7763 2.45GHz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最大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3.50GHz 64C/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128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T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■CPU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クーラー：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2U ACTIVE HEATSINK CPU heatsink for AMD EPYC™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メモリ：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128GB (64GBx</a:t>
            </a: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)DDR4-3200 Registered ECC DIMM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500GB M.2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 dirty="0" err="1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NVMe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SSD R:5000MB/s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W:4000MB/s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2TB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（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7200rpm, 128MB, 6Gb/s SATA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MTBF=200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万時間　高耐久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HDD</a:t>
            </a:r>
            <a:endParaRPr lang="ja-JP" altLang="en-US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sp>
        <p:nvSpPr>
          <p:cNvPr id="7" name="WordArt 45">
            <a:extLst>
              <a:ext uri="{FF2B5EF4-FFF2-40B4-BE49-F238E27FC236}">
                <a16:creationId xmlns:a16="http://schemas.microsoft.com/office/drawing/2014/main" id="{0D106492-DBAB-98BA-DF33-8FFD8EDDCA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4304" y="5239548"/>
            <a:ext cx="3397781" cy="6625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■ドライブベイ：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2.5" Hot-Swap SSD/HDD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ベイ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×2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（空き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         </a:t>
            </a:r>
            <a:r>
              <a:rPr lang="ja-JP" altLang="en-US" kern="10" dirty="0">
                <a:solidFill>
                  <a:srgbClr val="40404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　　　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3.5/2.5" Hot-Swap SSD/HDD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ベイ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×8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（空き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8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■GPU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 RTX 5000Ada 32GB GDDR6</a:t>
            </a: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■ネットワーク：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Intel I210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 dirty="0" err="1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DualGigabit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＆ 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Intel X550-AT2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Dual10Gbit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LAN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Controller</a:t>
            </a:r>
          </a:p>
          <a:p>
            <a:pPr algn="l" rtl="0">
              <a:buNone/>
            </a:pP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電源ユニット：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2200W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80 PLUS PLATINUM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認証</a:t>
            </a:r>
            <a:endParaRPr lang="en-US" altLang="ja-JP" sz="1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■保証：</a:t>
            </a:r>
            <a:r>
              <a:rPr lang="en-US" altLang="ja-JP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1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年間センドバック</a:t>
            </a:r>
          </a:p>
        </p:txBody>
      </p:sp>
      <p:sp>
        <p:nvSpPr>
          <p:cNvPr id="9" name="WordArt 34">
            <a:extLst>
              <a:ext uri="{FF2B5EF4-FFF2-40B4-BE49-F238E27FC236}">
                <a16:creationId xmlns:a16="http://schemas.microsoft.com/office/drawing/2014/main" id="{8C596A94-1B9C-F62F-40EB-450D34AA8E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4200" y="4360214"/>
            <a:ext cx="2237842" cy="165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【 1CPU 】 AMD EPYC™ 7763 </a:t>
            </a:r>
            <a:endParaRPr lang="ja-JP" altLang="en-US" sz="36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" name="WordArt 36">
            <a:extLst>
              <a:ext uri="{FF2B5EF4-FFF2-40B4-BE49-F238E27FC236}">
                <a16:creationId xmlns:a16="http://schemas.microsoft.com/office/drawing/2014/main" id="{D0928EDD-9007-52A1-033C-A5155E60F5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092" y="4363485"/>
            <a:ext cx="2376278" cy="165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fi-FI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【1GPU】 NVIDIA RTX 5000Ada</a:t>
            </a:r>
            <a:endParaRPr lang="ja-JP" altLang="en-US" sz="36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pic>
        <p:nvPicPr>
          <p:cNvPr id="1026" name="Picture 2" descr="NVIDIA RTX A4000｜BOXX｜CAE、CAD、画像処理、動画編集用高速ワークステーション">
            <a:extLst>
              <a:ext uri="{FF2B5EF4-FFF2-40B4-BE49-F238E27FC236}">
                <a16:creationId xmlns:a16="http://schemas.microsoft.com/office/drawing/2014/main" id="{6E4618F9-CC36-CA85-0F10-36F7D1C5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08" y="4621283"/>
            <a:ext cx="8826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NVIDIA RTX A4000｜BOXX｜CAE、CAD、画像処理、動画編集用高速ワークステーション">
            <a:extLst>
              <a:ext uri="{FF2B5EF4-FFF2-40B4-BE49-F238E27FC236}">
                <a16:creationId xmlns:a16="http://schemas.microsoft.com/office/drawing/2014/main" id="{4C3F2730-C715-4118-8148-28FF4D6C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4" y="8398575"/>
            <a:ext cx="8826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AutoShape 4">
            <a:extLst>
              <a:ext uri="{FF2B5EF4-FFF2-40B4-BE49-F238E27FC236}">
                <a16:creationId xmlns:a16="http://schemas.microsoft.com/office/drawing/2014/main" id="{55BD357A-E1BF-34A2-C9D2-4BB5989EFF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1934" y="10095570"/>
            <a:ext cx="677258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92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1B3C7F-9DA7-4B89-B2BD-74B4E43C6133}"/>
              </a:ext>
            </a:extLst>
          </p:cNvPr>
          <p:cNvSpPr/>
          <p:nvPr/>
        </p:nvSpPr>
        <p:spPr>
          <a:xfrm>
            <a:off x="841846" y="1800957"/>
            <a:ext cx="6254279" cy="18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WordArt 66">
            <a:extLst>
              <a:ext uri="{FF2B5EF4-FFF2-40B4-BE49-F238E27FC236}">
                <a16:creationId xmlns:a16="http://schemas.microsoft.com/office/drawing/2014/main" id="{726796AF-EEAC-0558-FC90-37526FFC03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2934" y="1714071"/>
            <a:ext cx="2767384" cy="2549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rPr>
              <a:t>AMD EPYC™</a:t>
            </a:r>
            <a:r>
              <a:rPr lang="ja-JP" altLang="en-US" sz="3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rPr>
              <a:t>　主な特長</a:t>
            </a:r>
          </a:p>
        </p:txBody>
      </p:sp>
      <p:sp>
        <p:nvSpPr>
          <p:cNvPr id="12" name="WordArt 49">
            <a:extLst>
              <a:ext uri="{FF2B5EF4-FFF2-40B4-BE49-F238E27FC236}">
                <a16:creationId xmlns:a16="http://schemas.microsoft.com/office/drawing/2014/main" id="{ED85B17B-800C-7FE4-1039-32261DF2E7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167" y="3649937"/>
            <a:ext cx="3941639" cy="3191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endParaRPr lang="ja-JP" altLang="en-US" sz="800" kern="10" spc="0" dirty="0">
              <a:ln>
                <a:noFill/>
              </a:ln>
              <a:solidFill>
                <a:srgbClr val="2318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7571054-6110-8BE9-2B20-52D267B74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" y="7773813"/>
            <a:ext cx="7558088" cy="2917074"/>
          </a:xfrm>
          <a:prstGeom prst="rect">
            <a:avLst/>
          </a:prstGeom>
        </p:spPr>
      </p:pic>
      <p:pic>
        <p:nvPicPr>
          <p:cNvPr id="40" name="Picture 352">
            <a:extLst>
              <a:ext uri="{FF2B5EF4-FFF2-40B4-BE49-F238E27FC236}">
                <a16:creationId xmlns:a16="http://schemas.microsoft.com/office/drawing/2014/main" id="{5ED7A90A-5789-F86A-06D4-BA094872F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" b="34528"/>
          <a:stretch/>
        </p:blipFill>
        <p:spPr bwMode="auto">
          <a:xfrm>
            <a:off x="-8412" y="-28478"/>
            <a:ext cx="7568087" cy="14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81630C6-4F2E-E8D3-0DE4-F7DE8EA3D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9" y="86075"/>
            <a:ext cx="1018969" cy="116267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09AFB0C-BCC7-86D5-14B5-4EB11806069A}"/>
              </a:ext>
            </a:extLst>
          </p:cNvPr>
          <p:cNvSpPr txBox="1"/>
          <p:nvPr/>
        </p:nvSpPr>
        <p:spPr>
          <a:xfrm>
            <a:off x="1653232" y="195895"/>
            <a:ext cx="5758702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EPYC™ </a:t>
            </a: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でビジネスの生産性を向上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EPYC 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 ファミリは、高度なセキュリティ機能を備え、エンタープライズ、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の各ワークロードで業界をリードするパフォーマンスを発揮します。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8248317-BD5E-DFC9-2CCE-ACE69EBA4BE9}"/>
              </a:ext>
            </a:extLst>
          </p:cNvPr>
          <p:cNvSpPr/>
          <p:nvPr/>
        </p:nvSpPr>
        <p:spPr>
          <a:xfrm>
            <a:off x="178361" y="1594122"/>
            <a:ext cx="7132542" cy="1656344"/>
          </a:xfrm>
          <a:prstGeom prst="roundRect">
            <a:avLst>
              <a:gd name="adj" fmla="val 500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A1A5D76-9649-3146-5C2D-E5A6BA510201}"/>
              </a:ext>
            </a:extLst>
          </p:cNvPr>
          <p:cNvSpPr txBox="1"/>
          <p:nvPr/>
        </p:nvSpPr>
        <p:spPr>
          <a:xfrm>
            <a:off x="376009" y="7127670"/>
            <a:ext cx="6826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EPYC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シリーズは、大規模な計算処理やデータ処理において優れた性能を発揮し、企業や研究機関などが要求する、高度な処理能力の提供が可能となっています。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0FCD3D74-BBC0-E8DB-F51A-1638EF8B3142}"/>
              </a:ext>
            </a:extLst>
          </p:cNvPr>
          <p:cNvSpPr/>
          <p:nvPr/>
        </p:nvSpPr>
        <p:spPr>
          <a:xfrm>
            <a:off x="209360" y="3457301"/>
            <a:ext cx="7132542" cy="1656344"/>
          </a:xfrm>
          <a:prstGeom prst="roundRect">
            <a:avLst>
              <a:gd name="adj" fmla="val 500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DBB3B41-54CD-35CD-B5A6-F38B8A6B8498}"/>
              </a:ext>
            </a:extLst>
          </p:cNvPr>
          <p:cNvSpPr/>
          <p:nvPr/>
        </p:nvSpPr>
        <p:spPr>
          <a:xfrm>
            <a:off x="200355" y="5292485"/>
            <a:ext cx="7132542" cy="1656344"/>
          </a:xfrm>
          <a:prstGeom prst="roundRect">
            <a:avLst>
              <a:gd name="adj" fmla="val 500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02281AE-8159-6977-655F-0035A3E52E6C}"/>
              </a:ext>
            </a:extLst>
          </p:cNvPr>
          <p:cNvGrpSpPr/>
          <p:nvPr/>
        </p:nvGrpSpPr>
        <p:grpSpPr>
          <a:xfrm>
            <a:off x="2711802" y="1691098"/>
            <a:ext cx="419169" cy="419169"/>
            <a:chOff x="3229396" y="3115927"/>
            <a:chExt cx="419169" cy="419169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F5C76089-7595-9502-EAC7-E4045C5D9F8B}"/>
                </a:ext>
              </a:extLst>
            </p:cNvPr>
            <p:cNvSpPr/>
            <p:nvPr/>
          </p:nvSpPr>
          <p:spPr>
            <a:xfrm>
              <a:off x="3229396" y="3115927"/>
              <a:ext cx="419169" cy="419169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42">
              <a:extLst>
                <a:ext uri="{FF2B5EF4-FFF2-40B4-BE49-F238E27FC236}">
                  <a16:creationId xmlns:a16="http://schemas.microsoft.com/office/drawing/2014/main" id="{7C474836-4791-8BA1-0F2F-5AE1AD40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356" y="3238200"/>
              <a:ext cx="95250" cy="174625"/>
            </a:xfrm>
            <a:custGeom>
              <a:avLst/>
              <a:gdLst>
                <a:gd name="T0" fmla="*/ 4464 w 285750"/>
                <a:gd name="T1" fmla="*/ 0 h 517029"/>
                <a:gd name="T2" fmla="*/ 100012 w 285750"/>
                <a:gd name="T3" fmla="*/ 0 h 517029"/>
                <a:gd name="T4" fmla="*/ 281285 w 285750"/>
                <a:gd name="T5" fmla="*/ 0 h 517029"/>
                <a:gd name="T6" fmla="*/ 285750 w 285750"/>
                <a:gd name="T7" fmla="*/ 0 h 517029"/>
                <a:gd name="T8" fmla="*/ 241101 w 285750"/>
                <a:gd name="T9" fmla="*/ 517029 h 517029"/>
                <a:gd name="T10" fmla="*/ 55364 w 285750"/>
                <a:gd name="T11" fmla="*/ 517029 h 517029"/>
                <a:gd name="T12" fmla="*/ 95385 w 285750"/>
                <a:gd name="T13" fmla="*/ 53578 h 517029"/>
                <a:gd name="T14" fmla="*/ 0 w 285750"/>
                <a:gd name="T15" fmla="*/ 53578 h 517029"/>
                <a:gd name="T16" fmla="*/ 4464 w 285750"/>
                <a:gd name="T17" fmla="*/ 0 h 517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750" h="517029">
                  <a:moveTo>
                    <a:pt x="4464" y="0"/>
                  </a:moveTo>
                  <a:lnTo>
                    <a:pt x="100012" y="0"/>
                  </a:lnTo>
                  <a:lnTo>
                    <a:pt x="281285" y="0"/>
                  </a:lnTo>
                  <a:lnTo>
                    <a:pt x="285750" y="0"/>
                  </a:lnTo>
                  <a:lnTo>
                    <a:pt x="241101" y="517029"/>
                  </a:lnTo>
                  <a:lnTo>
                    <a:pt x="55364" y="517029"/>
                  </a:lnTo>
                  <a:lnTo>
                    <a:pt x="95385" y="53578"/>
                  </a:lnTo>
                  <a:lnTo>
                    <a:pt x="0" y="53578"/>
                  </a:lnTo>
                  <a:lnTo>
                    <a:pt x="44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4D2E2FE-F346-20DD-B518-FEE6C4F887D9}"/>
              </a:ext>
            </a:extLst>
          </p:cNvPr>
          <p:cNvCxnSpPr>
            <a:cxnSpLocks/>
          </p:cNvCxnSpPr>
          <p:nvPr/>
        </p:nvCxnSpPr>
        <p:spPr>
          <a:xfrm>
            <a:off x="2921386" y="2105986"/>
            <a:ext cx="2496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F75A84-1E3B-D553-7CA3-A97FE342F0FB}"/>
              </a:ext>
            </a:extLst>
          </p:cNvPr>
          <p:cNvSpPr txBox="1"/>
          <p:nvPr/>
        </p:nvSpPr>
        <p:spPr>
          <a:xfrm>
            <a:off x="3081357" y="2143471"/>
            <a:ext cx="38932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数の増加は、複雑な計算や大容量のデータ処理において高い効率を発揮し、同時に複数のタスクを処理できる柔軟性も提供します。そのため、企業や研究機関などが要求する高性能な処理に対応するため、コア数の拡張性において有力な選択肢となっています。</a:t>
            </a:r>
            <a:endParaRPr lang="en-US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4C922E-153E-9D1A-83FA-DF28420D0250}"/>
              </a:ext>
            </a:extLst>
          </p:cNvPr>
          <p:cNvSpPr txBox="1"/>
          <p:nvPr/>
        </p:nvSpPr>
        <p:spPr>
          <a:xfrm>
            <a:off x="3108049" y="1781607"/>
            <a:ext cx="39880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大規模な並列処理を可能とするコア数の増加</a:t>
            </a:r>
            <a:endParaRPr lang="en-US" altLang="ja-JP" sz="14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22182C4-EF3A-E3EF-F134-2DE09B0518A0}"/>
              </a:ext>
            </a:extLst>
          </p:cNvPr>
          <p:cNvGrpSpPr/>
          <p:nvPr/>
        </p:nvGrpSpPr>
        <p:grpSpPr>
          <a:xfrm>
            <a:off x="2711801" y="3591899"/>
            <a:ext cx="419169" cy="419169"/>
            <a:chOff x="3229396" y="5138142"/>
            <a:chExt cx="419169" cy="41916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80E0A0E-4ED8-EDAD-9099-BDB48E29EA47}"/>
                </a:ext>
              </a:extLst>
            </p:cNvPr>
            <p:cNvSpPr/>
            <p:nvPr/>
          </p:nvSpPr>
          <p:spPr>
            <a:xfrm>
              <a:off x="3229396" y="5138142"/>
              <a:ext cx="419169" cy="419169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43">
              <a:extLst>
                <a:ext uri="{FF2B5EF4-FFF2-40B4-BE49-F238E27FC236}">
                  <a16:creationId xmlns:a16="http://schemas.microsoft.com/office/drawing/2014/main" id="{01614E64-F58A-E002-7FA0-0C171A2BB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368" y="5255638"/>
              <a:ext cx="217487" cy="174625"/>
            </a:xfrm>
            <a:custGeom>
              <a:avLst/>
              <a:gdLst>
                <a:gd name="T0" fmla="*/ 44648 w 649188"/>
                <a:gd name="T1" fmla="*/ 0 h 517029"/>
                <a:gd name="T2" fmla="*/ 463451 w 649188"/>
                <a:gd name="T3" fmla="*/ 0 h 517029"/>
                <a:gd name="T4" fmla="*/ 644723 w 649188"/>
                <a:gd name="T5" fmla="*/ 0 h 517029"/>
                <a:gd name="T6" fmla="*/ 649188 w 649188"/>
                <a:gd name="T7" fmla="*/ 0 h 517029"/>
                <a:gd name="T8" fmla="*/ 625078 w 649188"/>
                <a:gd name="T9" fmla="*/ 266998 h 517029"/>
                <a:gd name="T10" fmla="*/ 439341 w 649188"/>
                <a:gd name="T11" fmla="*/ 266998 h 517029"/>
                <a:gd name="T12" fmla="*/ 207799 w 649188"/>
                <a:gd name="T13" fmla="*/ 266998 h 517029"/>
                <a:gd name="T14" fmla="*/ 190465 w 649188"/>
                <a:gd name="T15" fmla="*/ 463451 h 517029"/>
                <a:gd name="T16" fmla="*/ 607219 w 649188"/>
                <a:gd name="T17" fmla="*/ 463451 h 517029"/>
                <a:gd name="T18" fmla="*/ 602754 w 649188"/>
                <a:gd name="T19" fmla="*/ 517029 h 517029"/>
                <a:gd name="T20" fmla="*/ 185737 w 649188"/>
                <a:gd name="T21" fmla="*/ 517029 h 517029"/>
                <a:gd name="T22" fmla="*/ 0 w 649188"/>
                <a:gd name="T23" fmla="*/ 517029 h 517029"/>
                <a:gd name="T24" fmla="*/ 26789 w 649188"/>
                <a:gd name="T25" fmla="*/ 213420 h 517029"/>
                <a:gd name="T26" fmla="*/ 212526 w 649188"/>
                <a:gd name="T27" fmla="*/ 213420 h 517029"/>
                <a:gd name="T28" fmla="*/ 444179 w 649188"/>
                <a:gd name="T29" fmla="*/ 213420 h 517029"/>
                <a:gd name="T30" fmla="*/ 458613 w 649188"/>
                <a:gd name="T31" fmla="*/ 53578 h 517029"/>
                <a:gd name="T32" fmla="*/ 40183 w 649188"/>
                <a:gd name="T33" fmla="*/ 53578 h 517029"/>
                <a:gd name="T34" fmla="*/ 44648 w 649188"/>
                <a:gd name="T35" fmla="*/ 0 h 517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9188" h="517029">
                  <a:moveTo>
                    <a:pt x="44648" y="0"/>
                  </a:moveTo>
                  <a:lnTo>
                    <a:pt x="463451" y="0"/>
                  </a:lnTo>
                  <a:lnTo>
                    <a:pt x="644723" y="0"/>
                  </a:lnTo>
                  <a:lnTo>
                    <a:pt x="649188" y="0"/>
                  </a:lnTo>
                  <a:lnTo>
                    <a:pt x="625078" y="266998"/>
                  </a:lnTo>
                  <a:lnTo>
                    <a:pt x="439341" y="266998"/>
                  </a:lnTo>
                  <a:lnTo>
                    <a:pt x="207799" y="266998"/>
                  </a:lnTo>
                  <a:lnTo>
                    <a:pt x="190465" y="463451"/>
                  </a:lnTo>
                  <a:lnTo>
                    <a:pt x="607219" y="463451"/>
                  </a:lnTo>
                  <a:lnTo>
                    <a:pt x="602754" y="517029"/>
                  </a:lnTo>
                  <a:lnTo>
                    <a:pt x="185737" y="517029"/>
                  </a:lnTo>
                  <a:lnTo>
                    <a:pt x="0" y="517029"/>
                  </a:lnTo>
                  <a:lnTo>
                    <a:pt x="26789" y="213420"/>
                  </a:lnTo>
                  <a:lnTo>
                    <a:pt x="212526" y="213420"/>
                  </a:lnTo>
                  <a:lnTo>
                    <a:pt x="444179" y="213420"/>
                  </a:lnTo>
                  <a:lnTo>
                    <a:pt x="458613" y="53578"/>
                  </a:lnTo>
                  <a:lnTo>
                    <a:pt x="40183" y="53578"/>
                  </a:lnTo>
                  <a:lnTo>
                    <a:pt x="4464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935BB87-9F1D-A0DD-EF13-E0141B84458D}"/>
              </a:ext>
            </a:extLst>
          </p:cNvPr>
          <p:cNvCxnSpPr>
            <a:cxnSpLocks/>
          </p:cNvCxnSpPr>
          <p:nvPr/>
        </p:nvCxnSpPr>
        <p:spPr>
          <a:xfrm>
            <a:off x="2873762" y="4011068"/>
            <a:ext cx="2496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DFD37E-649E-831A-35A4-5199E15D64D3}"/>
              </a:ext>
            </a:extLst>
          </p:cNvPr>
          <p:cNvSpPr txBox="1"/>
          <p:nvPr/>
        </p:nvSpPr>
        <p:spPr>
          <a:xfrm>
            <a:off x="3088726" y="3711017"/>
            <a:ext cx="39880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PCI Express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レーンの拡充</a:t>
            </a:r>
            <a:endParaRPr lang="en-US" altLang="ja-JP" sz="14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C3C9904-3D17-620B-9A00-3C99698A1FA9}"/>
              </a:ext>
            </a:extLst>
          </p:cNvPr>
          <p:cNvGrpSpPr/>
          <p:nvPr/>
        </p:nvGrpSpPr>
        <p:grpSpPr>
          <a:xfrm>
            <a:off x="2711800" y="5428543"/>
            <a:ext cx="419169" cy="419169"/>
            <a:chOff x="3229396" y="7275331"/>
            <a:chExt cx="419169" cy="41916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709009A-FCEE-2252-79E8-CF50F6C975D3}"/>
                </a:ext>
              </a:extLst>
            </p:cNvPr>
            <p:cNvSpPr/>
            <p:nvPr/>
          </p:nvSpPr>
          <p:spPr>
            <a:xfrm>
              <a:off x="3229396" y="7275331"/>
              <a:ext cx="419169" cy="419169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44">
              <a:extLst>
                <a:ext uri="{FF2B5EF4-FFF2-40B4-BE49-F238E27FC236}">
                  <a16:creationId xmlns:a16="http://schemas.microsoft.com/office/drawing/2014/main" id="{7C3A010A-9468-F6E0-9E75-C5BFBECCE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800" y="7397924"/>
              <a:ext cx="217487" cy="174625"/>
            </a:xfrm>
            <a:custGeom>
              <a:avLst/>
              <a:gdLst>
                <a:gd name="T0" fmla="*/ 44648 w 649188"/>
                <a:gd name="T1" fmla="*/ 0 h 517029"/>
                <a:gd name="T2" fmla="*/ 463451 w 649188"/>
                <a:gd name="T3" fmla="*/ 0 h 517029"/>
                <a:gd name="T4" fmla="*/ 644723 w 649188"/>
                <a:gd name="T5" fmla="*/ 0 h 517029"/>
                <a:gd name="T6" fmla="*/ 649188 w 649188"/>
                <a:gd name="T7" fmla="*/ 0 h 517029"/>
                <a:gd name="T8" fmla="*/ 603647 w 649188"/>
                <a:gd name="T9" fmla="*/ 517029 h 517029"/>
                <a:gd name="T10" fmla="*/ 592038 w 649188"/>
                <a:gd name="T11" fmla="*/ 517029 h 517029"/>
                <a:gd name="T12" fmla="*/ 417909 w 649188"/>
                <a:gd name="T13" fmla="*/ 517029 h 517029"/>
                <a:gd name="T14" fmla="*/ 0 w 649188"/>
                <a:gd name="T15" fmla="*/ 517029 h 517029"/>
                <a:gd name="T16" fmla="*/ 4465 w 649188"/>
                <a:gd name="T17" fmla="*/ 463451 h 517029"/>
                <a:gd name="T18" fmla="*/ 422629 w 649188"/>
                <a:gd name="T19" fmla="*/ 463451 h 517029"/>
                <a:gd name="T20" fmla="*/ 439932 w 649188"/>
                <a:gd name="T21" fmla="*/ 266998 h 517029"/>
                <a:gd name="T22" fmla="*/ 29468 w 649188"/>
                <a:gd name="T23" fmla="*/ 266998 h 517029"/>
                <a:gd name="T24" fmla="*/ 33933 w 649188"/>
                <a:gd name="T25" fmla="*/ 213420 h 517029"/>
                <a:gd name="T26" fmla="*/ 444652 w 649188"/>
                <a:gd name="T27" fmla="*/ 213420 h 517029"/>
                <a:gd name="T28" fmla="*/ 458731 w 649188"/>
                <a:gd name="T29" fmla="*/ 53578 h 517029"/>
                <a:gd name="T30" fmla="*/ 40183 w 649188"/>
                <a:gd name="T31" fmla="*/ 53578 h 517029"/>
                <a:gd name="T32" fmla="*/ 44648 w 649188"/>
                <a:gd name="T33" fmla="*/ 0 h 517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188" h="517029">
                  <a:moveTo>
                    <a:pt x="44648" y="0"/>
                  </a:moveTo>
                  <a:lnTo>
                    <a:pt x="463451" y="0"/>
                  </a:lnTo>
                  <a:lnTo>
                    <a:pt x="644723" y="0"/>
                  </a:lnTo>
                  <a:lnTo>
                    <a:pt x="649188" y="0"/>
                  </a:lnTo>
                  <a:lnTo>
                    <a:pt x="603647" y="517029"/>
                  </a:lnTo>
                  <a:lnTo>
                    <a:pt x="592038" y="517029"/>
                  </a:lnTo>
                  <a:lnTo>
                    <a:pt x="417909" y="517029"/>
                  </a:lnTo>
                  <a:lnTo>
                    <a:pt x="0" y="517029"/>
                  </a:lnTo>
                  <a:lnTo>
                    <a:pt x="4465" y="463451"/>
                  </a:lnTo>
                  <a:lnTo>
                    <a:pt x="422629" y="463451"/>
                  </a:lnTo>
                  <a:lnTo>
                    <a:pt x="439932" y="266998"/>
                  </a:lnTo>
                  <a:lnTo>
                    <a:pt x="29468" y="266998"/>
                  </a:lnTo>
                  <a:lnTo>
                    <a:pt x="33933" y="213420"/>
                  </a:lnTo>
                  <a:lnTo>
                    <a:pt x="444652" y="213420"/>
                  </a:lnTo>
                  <a:lnTo>
                    <a:pt x="458731" y="53578"/>
                  </a:lnTo>
                  <a:lnTo>
                    <a:pt x="40183" y="53578"/>
                  </a:lnTo>
                  <a:lnTo>
                    <a:pt x="4464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7F059FB-93BB-5089-589B-4836BB2AF3C2}"/>
              </a:ext>
            </a:extLst>
          </p:cNvPr>
          <p:cNvCxnSpPr>
            <a:cxnSpLocks/>
          </p:cNvCxnSpPr>
          <p:nvPr/>
        </p:nvCxnSpPr>
        <p:spPr>
          <a:xfrm>
            <a:off x="2880759" y="5834842"/>
            <a:ext cx="24967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CA54C-1C43-79D4-0A2D-CDEEB68CD4EE}"/>
              </a:ext>
            </a:extLst>
          </p:cNvPr>
          <p:cNvSpPr txBox="1"/>
          <p:nvPr/>
        </p:nvSpPr>
        <p:spPr>
          <a:xfrm>
            <a:off x="3081357" y="5527065"/>
            <a:ext cx="39880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大容量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RAM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やキャッシュメモリのサポート</a:t>
            </a:r>
            <a:endParaRPr lang="en-US" altLang="ja-JP" sz="14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DBE6E6-C68A-7082-549C-7624A9B187BD}"/>
              </a:ext>
            </a:extLst>
          </p:cNvPr>
          <p:cNvSpPr txBox="1"/>
          <p:nvPr/>
        </p:nvSpPr>
        <p:spPr>
          <a:xfrm>
            <a:off x="3088725" y="4042048"/>
            <a:ext cx="41136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EPYC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レーンもサポートしているため、</a:t>
            </a:r>
            <a:r>
              <a:rPr lang="en-US" altLang="ja-JP" sz="12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対応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や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などを直接プロセッサに接続が可能となります。レーン不足による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PCI Express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のスイッチが不要になり、性能も上がります。</a:t>
            </a:r>
            <a:endParaRPr lang="en-US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83AE8F-9490-CAEA-50AB-AD3456DA4E85}"/>
              </a:ext>
            </a:extLst>
          </p:cNvPr>
          <p:cNvSpPr txBox="1"/>
          <p:nvPr/>
        </p:nvSpPr>
        <p:spPr>
          <a:xfrm>
            <a:off x="3051815" y="5910634"/>
            <a:ext cx="41136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サーバーは仮想環境で使われることがほとんどで、実際の物理サーバー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台で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つのサーバー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だけを動かすことはなく、仮想環境でさまざま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を動かしたり、サービスを動かすため、メモリをそれぞれ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に潤沢に割り当てることが可能になります。</a:t>
            </a:r>
            <a:endParaRPr lang="en-US" altLang="ja-JP" sz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4EA13AD-E3B2-44C6-88AF-DB4EDC4E5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6" b="16147"/>
          <a:stretch/>
        </p:blipFill>
        <p:spPr>
          <a:xfrm>
            <a:off x="358852" y="1755588"/>
            <a:ext cx="2243768" cy="132147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876E9E2-4379-474C-9290-30FE89BC01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"/>
          <a:stretch/>
        </p:blipFill>
        <p:spPr>
          <a:xfrm>
            <a:off x="358852" y="3613634"/>
            <a:ext cx="2243768" cy="131568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E709453-47D3-41A6-B7B6-1D42747396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/>
        </p:blipFill>
        <p:spPr>
          <a:xfrm>
            <a:off x="357287" y="5480368"/>
            <a:ext cx="2253366" cy="1315683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307BBD1-4D7F-4A01-836A-AF8B7639FB7F}"/>
              </a:ext>
            </a:extLst>
          </p:cNvPr>
          <p:cNvGrpSpPr/>
          <p:nvPr/>
        </p:nvGrpSpPr>
        <p:grpSpPr>
          <a:xfrm>
            <a:off x="496981" y="5938629"/>
            <a:ext cx="1989175" cy="675670"/>
            <a:chOff x="610042" y="5963689"/>
            <a:chExt cx="1783542" cy="605822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2770D313-8DFF-4751-9CA9-C96468B409DC}"/>
                </a:ext>
              </a:extLst>
            </p:cNvPr>
            <p:cNvGrpSpPr/>
            <p:nvPr/>
          </p:nvGrpSpPr>
          <p:grpSpPr>
            <a:xfrm>
              <a:off x="1275594" y="5963689"/>
              <a:ext cx="1117990" cy="404711"/>
              <a:chOff x="989443" y="5709523"/>
              <a:chExt cx="1430776" cy="517939"/>
            </a:xfrm>
            <a:effectLst>
              <a:glow rad="101600">
                <a:srgbClr val="92D050">
                  <a:alpha val="60000"/>
                </a:srgbClr>
              </a:glow>
            </a:effectLst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AD91254B-06C6-427F-A5DD-36A8E694C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7" y="5709523"/>
                <a:ext cx="1016572" cy="402221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570A83FA-32E4-4549-86FB-AF8B7B07D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443" y="5825241"/>
                <a:ext cx="1016572" cy="402221"/>
              </a:xfrm>
              <a:prstGeom prst="rect">
                <a:avLst/>
              </a:prstGeom>
            </p:spPr>
          </p:pic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5BC5305-77E2-4E89-906C-E805496B53F0}"/>
                </a:ext>
              </a:extLst>
            </p:cNvPr>
            <p:cNvGrpSpPr/>
            <p:nvPr/>
          </p:nvGrpSpPr>
          <p:grpSpPr>
            <a:xfrm>
              <a:off x="610042" y="6164800"/>
              <a:ext cx="1117990" cy="404711"/>
              <a:chOff x="989443" y="5709523"/>
              <a:chExt cx="1430776" cy="517939"/>
            </a:xfrm>
            <a:effectLst>
              <a:glow rad="101600">
                <a:srgbClr val="92D050">
                  <a:alpha val="60000"/>
                </a:srgbClr>
              </a:glow>
            </a:effectLst>
          </p:grpSpPr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58823AA0-2FCE-4719-845D-6430A30F9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7" y="5709523"/>
                <a:ext cx="1016572" cy="402221"/>
              </a:xfrm>
              <a:prstGeom prst="rect">
                <a:avLst/>
              </a:prstGeom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02EB39D4-8194-4290-876C-C363684F4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443" y="5825241"/>
                <a:ext cx="1016572" cy="4022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654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12597</TotalTime>
  <Pages>0</Pages>
  <Words>790</Words>
  <Characters>0</Characters>
  <Application>Microsoft Office PowerPoint</Application>
  <DocSecurity>0</DocSecurity>
  <PresentationFormat>ユーザー設定</PresentationFormat>
  <Lines>0</Lines>
  <Paragraphs>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Yu Gothic UI</vt:lpstr>
      <vt:lpstr>ヒラギノ角ゴ3</vt:lpstr>
      <vt:lpstr>ヒラギノ角ゴ4</vt:lpstr>
      <vt:lpstr>ヒラギノ角ゴ5</vt:lpstr>
      <vt:lpstr>ヒラギノ角ゴ6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亮平 千々岩</cp:lastModifiedBy>
  <cp:revision>1484</cp:revision>
  <cp:lastPrinted>2024-08-02T09:06:35Z</cp:lastPrinted>
  <dcterms:created xsi:type="dcterms:W3CDTF">2015-08-26T04:11:00Z</dcterms:created>
  <dcterms:modified xsi:type="dcterms:W3CDTF">2024-12-23T10:28:12Z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